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8" r:id="rId2"/>
    <p:sldId id="260" r:id="rId3"/>
    <p:sldId id="261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90" d="100"/>
          <a:sy n="90" d="100"/>
        </p:scale>
        <p:origin x="16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17-Oct-17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17-Oct-17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17-Oct-17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17-Oct-17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17-Oct-17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17-Oct-17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17-Oct-17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17-Oct-17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17-Oct-17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17-Oct-17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17-Oct-17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17-Oct-17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50CDEB-6B55-4D15-AFEF-590EC3617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7875" y="366159"/>
            <a:ext cx="2000250" cy="20002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B98C43-F9F4-41BB-952E-4A1BCEBA5630}"/>
              </a:ext>
            </a:extLst>
          </p:cNvPr>
          <p:cNvSpPr txBox="1"/>
          <p:nvPr/>
        </p:nvSpPr>
        <p:spPr>
          <a:xfrm>
            <a:off x="95693" y="127591"/>
            <a:ext cx="9431079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3200" dirty="0">
                <a:latin typeface="Calibri" panose="020F0502020204030204" pitchFamily="34" charset="0"/>
                <a:cs typeface="Calibri" panose="020F0502020204030204" pitchFamily="34" charset="0"/>
              </a:rPr>
              <a:t>Univerzitet u Nišu</a:t>
            </a:r>
          </a:p>
          <a:p>
            <a:pPr algn="ctr"/>
            <a:r>
              <a:rPr lang="sr-Latn-RS" sz="3200" dirty="0">
                <a:latin typeface="Calibri" panose="020F0502020204030204" pitchFamily="34" charset="0"/>
                <a:cs typeface="Calibri" panose="020F0502020204030204" pitchFamily="34" charset="0"/>
              </a:rPr>
              <a:t>Elektronski fakultet</a:t>
            </a:r>
          </a:p>
          <a:p>
            <a:pPr algn="ctr"/>
            <a:r>
              <a:rPr lang="sr-Latn-RS" sz="3200" dirty="0">
                <a:latin typeface="Calibri" panose="020F0502020204030204" pitchFamily="34" charset="0"/>
                <a:cs typeface="Calibri" panose="020F0502020204030204" pitchFamily="34" charset="0"/>
              </a:rPr>
              <a:t>Katedra za računarstvo</a:t>
            </a:r>
          </a:p>
          <a:p>
            <a:pPr algn="ctr"/>
            <a:endParaRPr lang="sr-Latn-R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sr-Latn-R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sr-Latn-RS" sz="3600" dirty="0">
                <a:latin typeface="Calibri" panose="020F0502020204030204" pitchFamily="34" charset="0"/>
                <a:cs typeface="Calibri" panose="020F0502020204030204" pitchFamily="34" charset="0"/>
              </a:rPr>
              <a:t>Primena vođenog filtera u obradi slike</a:t>
            </a:r>
          </a:p>
          <a:p>
            <a:pPr algn="ctr"/>
            <a:r>
              <a:rPr lang="sr-Latn-RS" sz="3600" dirty="0">
                <a:latin typeface="Calibri" panose="020F0502020204030204" pitchFamily="34" charset="0"/>
                <a:cs typeface="Calibri" panose="020F0502020204030204" pitchFamily="34" charset="0"/>
              </a:rPr>
              <a:t>-ZAVRŠNI RAD-</a:t>
            </a:r>
          </a:p>
          <a:p>
            <a:pPr algn="ctr"/>
            <a:endParaRPr lang="sr-Latn-R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sr-Latn-R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sr-Latn-R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sr-Latn-RS" sz="2400" b="1" dirty="0">
                <a:latin typeface="Calibri" panose="020F0502020204030204" pitchFamily="34" charset="0"/>
                <a:cs typeface="Calibri" panose="020F0502020204030204" pitchFamily="34" charset="0"/>
              </a:rPr>
              <a:t>Mentor: </a:t>
            </a: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prof. dr. Dejan Rančić                                   </a:t>
            </a:r>
            <a:r>
              <a:rPr lang="sr-Latn-RS" sz="2400" b="1" dirty="0">
                <a:latin typeface="Calibri" panose="020F0502020204030204" pitchFamily="34" charset="0"/>
                <a:cs typeface="Calibri" panose="020F0502020204030204" pitchFamily="34" charset="0"/>
              </a:rPr>
              <a:t>Kandidat:</a:t>
            </a: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 Predrag Nikolić</a:t>
            </a:r>
          </a:p>
          <a:p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Niš, 2017.                                                                                                 </a:t>
            </a:r>
          </a:p>
          <a:p>
            <a:pPr algn="ctr"/>
            <a:endParaRPr lang="sr-Latn-R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443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B6D222-D9CC-4B50-8A99-04357D3B89DA}"/>
              </a:ext>
            </a:extLst>
          </p:cNvPr>
          <p:cNvSpPr txBox="1"/>
          <p:nvPr/>
        </p:nvSpPr>
        <p:spPr>
          <a:xfrm>
            <a:off x="85060" y="95693"/>
            <a:ext cx="1188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3600" dirty="0">
                <a:latin typeface="Calibri" panose="020F0502020204030204" pitchFamily="34" charset="0"/>
                <a:cs typeface="Calibri" panose="020F0502020204030204" pitchFamily="34" charset="0"/>
              </a:rPr>
              <a:t>Poređenje performansi  </a:t>
            </a:r>
            <a:endParaRPr lang="sr-Latn-RS" sz="3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CB16C7-AECC-4912-8CC2-1BB466C97500}"/>
              </a:ext>
            </a:extLst>
          </p:cNvPr>
          <p:cNvSpPr txBox="1"/>
          <p:nvPr/>
        </p:nvSpPr>
        <p:spPr>
          <a:xfrm>
            <a:off x="85060" y="742024"/>
            <a:ext cx="115575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Sporiji od filtera srednjih vrednosti ali daje bolje rezultate što se tiče očuvanja detalja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Brži od </a:t>
            </a:r>
            <a:r>
              <a:rPr lang="sr-Latn-R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median</a:t>
            </a: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 filtera koji daje bolje rezultate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Vreme izvršenja ne zavisi od veličine prozora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D07280-766F-489F-A1B1-C45C4E1C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869" y="3965944"/>
            <a:ext cx="8985606" cy="2892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2879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B6D222-D9CC-4B50-8A99-04357D3B89DA}"/>
              </a:ext>
            </a:extLst>
          </p:cNvPr>
          <p:cNvSpPr txBox="1"/>
          <p:nvPr/>
        </p:nvSpPr>
        <p:spPr>
          <a:xfrm>
            <a:off x="85060" y="95693"/>
            <a:ext cx="1188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3600" dirty="0">
                <a:latin typeface="Calibri" panose="020F0502020204030204" pitchFamily="34" charset="0"/>
                <a:cs typeface="Calibri" panose="020F0502020204030204" pitchFamily="34" charset="0"/>
              </a:rPr>
              <a:t>Naglašavanje detalja </a:t>
            </a:r>
            <a:endParaRPr lang="sr-Latn-RS" sz="3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CB16C7-AECC-4912-8CC2-1BB466C97500}"/>
              </a:ext>
            </a:extLst>
          </p:cNvPr>
          <p:cNvSpPr txBox="1"/>
          <p:nvPr/>
        </p:nvSpPr>
        <p:spPr>
          <a:xfrm>
            <a:off x="85060" y="742024"/>
            <a:ext cx="1155759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Na sliku koja se filtrira dodaje se razlika te slike i filtrirane slike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Vođeni filter daje bolje rezultate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306DE2-271C-438C-A593-824D1D4A9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13" y="2797974"/>
            <a:ext cx="2608521" cy="39127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A94919-4DDF-4230-8CE0-91A3B9853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9594" y="2797974"/>
            <a:ext cx="2608521" cy="39127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9A8FEB7-3A9A-44B3-8A85-5031417C23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0194" y="2797974"/>
            <a:ext cx="2612066" cy="39181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D0F9F2A-A518-43E6-8386-7CFAECBFD429}"/>
              </a:ext>
            </a:extLst>
          </p:cNvPr>
          <p:cNvSpPr txBox="1"/>
          <p:nvPr/>
        </p:nvSpPr>
        <p:spPr>
          <a:xfrm>
            <a:off x="265813" y="2296633"/>
            <a:ext cx="11706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>
                <a:latin typeface="Calibri" panose="020F0502020204030204" pitchFamily="34" charset="0"/>
                <a:cs typeface="Calibri" panose="020F0502020204030204" pitchFamily="34" charset="0"/>
              </a:rPr>
              <a:t>Originalna slika                                                      Vođeni filter                                                                     </a:t>
            </a:r>
            <a:r>
              <a:rPr lang="sr-Latn-RS" dirty="0" err="1">
                <a:latin typeface="Calibri" panose="020F0502020204030204" pitchFamily="34" charset="0"/>
                <a:cs typeface="Calibri" panose="020F0502020204030204" pitchFamily="34" charset="0"/>
              </a:rPr>
              <a:t>Filter</a:t>
            </a:r>
            <a:r>
              <a:rPr lang="sr-Latn-RS" dirty="0">
                <a:latin typeface="Calibri" panose="020F0502020204030204" pitchFamily="34" charset="0"/>
                <a:cs typeface="Calibri" panose="020F0502020204030204" pitchFamily="34" charset="0"/>
              </a:rPr>
              <a:t> srednjih vrednosti</a:t>
            </a:r>
          </a:p>
        </p:txBody>
      </p:sp>
    </p:spTree>
    <p:extLst>
      <p:ext uri="{BB962C8B-B14F-4D97-AF65-F5344CB8AC3E}">
        <p14:creationId xmlns:p14="http://schemas.microsoft.com/office/powerpoint/2010/main" val="1519455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57EA0-7F1B-4C89-9F40-7F718A756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>
                <a:latin typeface="Calibri" panose="020F0502020204030204" pitchFamily="34" charset="0"/>
                <a:cs typeface="Calibri" panose="020F0502020204030204" pitchFamily="34" charset="0"/>
              </a:rPr>
              <a:t>Primena vođenog filtera na uklanjanje izmaglice sa slike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3ACAB-037D-478C-A14D-C0B5751BA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Izmaglica je tip smetnji koji nastaje na slikama kao posledica atmosferskih prilika ili nekih isparenja</a:t>
            </a:r>
          </a:p>
          <a:p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Vrši se procena količine smetnji u svakom pikselu</a:t>
            </a:r>
          </a:p>
          <a:p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 osnovu procene se vrši filtriranje slike</a:t>
            </a:r>
          </a:p>
          <a:p>
            <a:endParaRPr lang="sr-Latn-R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sr-Latn-R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sr-Latn-R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sr-Latn-R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sr-Latn-R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sr-Latn-R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sr-Latn-R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7D11FA-6B02-4548-8E12-3DD81BD75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6698" y="2676451"/>
            <a:ext cx="3064392" cy="40858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B67D32-E821-48B0-9BE0-C2C9C7132B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9957" y="2860158"/>
            <a:ext cx="2926612" cy="3902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140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B6D222-D9CC-4B50-8A99-04357D3B89DA}"/>
              </a:ext>
            </a:extLst>
          </p:cNvPr>
          <p:cNvSpPr txBox="1"/>
          <p:nvPr/>
        </p:nvSpPr>
        <p:spPr>
          <a:xfrm>
            <a:off x="85060" y="95693"/>
            <a:ext cx="1188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3600" dirty="0">
                <a:latin typeface="Calibri" panose="020F0502020204030204" pitchFamily="34" charset="0"/>
                <a:cs typeface="Calibri" panose="020F0502020204030204" pitchFamily="34" charset="0"/>
              </a:rPr>
              <a:t>Procena količine izmaglice na slici  </a:t>
            </a:r>
            <a:endParaRPr lang="sr-Latn-RS" sz="3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CB16C7-AECC-4912-8CC2-1BB466C97500}"/>
              </a:ext>
            </a:extLst>
          </p:cNvPr>
          <p:cNvSpPr txBox="1"/>
          <p:nvPr/>
        </p:nvSpPr>
        <p:spPr>
          <a:xfrm>
            <a:off x="85060" y="742024"/>
            <a:ext cx="1155759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Slika koja predstavlja ovu procenu se drugačije naziva i tamni kanal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Vrednost piksela tamnog kanala se računa kao minimum tog piksela i </a:t>
            </a:r>
          </a:p>
          <a:p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piksela njegove okoline (okoline definisane veličinom prozora), </a:t>
            </a:r>
          </a:p>
          <a:p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gledano po sva tri kanala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Povećanjem prozora dobija se bolja procena, ali dolazi do </a:t>
            </a:r>
          </a:p>
          <a:p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pojave „halo“ efekta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56EE34-6B6E-480C-8B6A-10034540F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28421"/>
            <a:ext cx="2870791" cy="29295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5A014-C563-4AD7-AA6E-B0F208ECB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2416" y="3928421"/>
            <a:ext cx="2874992" cy="29295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695C4E5-37E7-4A53-8460-A8531C8205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4592" y="3928421"/>
            <a:ext cx="2870792" cy="292958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9D7B39E-CFC5-4557-B456-E0945AB196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21208" y="3928420"/>
            <a:ext cx="2870792" cy="292958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B734B62-C526-41B6-9863-F58D0CB016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00785" y="0"/>
            <a:ext cx="2791215" cy="2848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5274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B6D222-D9CC-4B50-8A99-04357D3B89DA}"/>
              </a:ext>
            </a:extLst>
          </p:cNvPr>
          <p:cNvSpPr txBox="1"/>
          <p:nvPr/>
        </p:nvSpPr>
        <p:spPr>
          <a:xfrm>
            <a:off x="85060" y="95693"/>
            <a:ext cx="1188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3600" dirty="0">
                <a:latin typeface="Calibri" panose="020F0502020204030204" pitchFamily="34" charset="0"/>
                <a:cs typeface="Calibri" panose="020F0502020204030204" pitchFamily="34" charset="0"/>
              </a:rPr>
              <a:t>Primena vođenog filtera  </a:t>
            </a:r>
            <a:endParaRPr lang="sr-Latn-RS" sz="3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CB16C7-AECC-4912-8CC2-1BB466C97500}"/>
              </a:ext>
            </a:extLst>
          </p:cNvPr>
          <p:cNvSpPr txBox="1"/>
          <p:nvPr/>
        </p:nvSpPr>
        <p:spPr>
          <a:xfrm>
            <a:off x="85060" y="742024"/>
            <a:ext cx="115575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Ideja je da se tamni kanal filtrira vođenim filterom kako bi se poboljšali rezultati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Kao slika vodič se uzima slika sa izmaglicom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Početna slika sadrži informacije o ivicama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56EE34-6B6E-480C-8B6A-10034540F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59" y="2341443"/>
            <a:ext cx="2870791" cy="29295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695C4E5-37E7-4A53-8460-A8531C8205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9033" y="2341442"/>
            <a:ext cx="2870792" cy="29295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AD020ED-DA8C-4A19-9537-104D7FE17F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3407" y="2341442"/>
            <a:ext cx="2870792" cy="29295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5E567D-9318-4136-8E7E-BB2643A3EA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54693" y="2341442"/>
            <a:ext cx="2870792" cy="2929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8533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B6D222-D9CC-4B50-8A99-04357D3B89DA}"/>
              </a:ext>
            </a:extLst>
          </p:cNvPr>
          <p:cNvSpPr txBox="1"/>
          <p:nvPr/>
        </p:nvSpPr>
        <p:spPr>
          <a:xfrm>
            <a:off x="85060" y="95693"/>
            <a:ext cx="1188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3600" dirty="0">
                <a:latin typeface="Calibri" panose="020F0502020204030204" pitchFamily="34" charset="0"/>
                <a:cs typeface="Calibri" panose="020F0502020204030204" pitchFamily="34" charset="0"/>
              </a:rPr>
              <a:t>Primena vođenog filtera  </a:t>
            </a:r>
            <a:endParaRPr lang="sr-Latn-RS" sz="3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CB16C7-AECC-4912-8CC2-1BB466C97500}"/>
              </a:ext>
            </a:extLst>
          </p:cNvPr>
          <p:cNvSpPr txBox="1"/>
          <p:nvPr/>
        </p:nvSpPr>
        <p:spPr>
          <a:xfrm>
            <a:off x="52497" y="742024"/>
            <a:ext cx="1155759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Korišćenje filtera utiče na poboljšanje kvaliteta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Povećanje parametara vođenog filtera (r, </a:t>
            </a:r>
            <a:r>
              <a:rPr lang="el-GR" sz="2400" dirty="0">
                <a:latin typeface="Calibri" panose="020F0502020204030204" pitchFamily="34" charset="0"/>
                <a:cs typeface="Calibri" panose="020F0502020204030204" pitchFamily="34" charset="0"/>
              </a:rPr>
              <a:t>ϵ</a:t>
            </a: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) utiče na vizuelno poboljšanje, ali dovodi i do pojave halo efekta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Odabir parametara vođenog filtera i parametra veličine prozora za izračunavanje tamnog kanala određuje kvalitet rezultata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F9C063-7C4C-4535-B098-B77E50495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60" y="3679940"/>
            <a:ext cx="2775098" cy="28319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6AB3289-7D53-470D-8B09-B73CD2314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6195" y="3679940"/>
            <a:ext cx="2775098" cy="283192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ACEF39-623C-4BF2-A0B8-77EA3713BF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7330" y="3679940"/>
            <a:ext cx="2775098" cy="283192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568486E-008C-46AF-A5CD-52F7A99908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5188" y="3663891"/>
            <a:ext cx="2790825" cy="28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8768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B6D222-D9CC-4B50-8A99-04357D3B89DA}"/>
              </a:ext>
            </a:extLst>
          </p:cNvPr>
          <p:cNvSpPr txBox="1"/>
          <p:nvPr/>
        </p:nvSpPr>
        <p:spPr>
          <a:xfrm>
            <a:off x="85060" y="95693"/>
            <a:ext cx="1188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3600" dirty="0">
                <a:latin typeface="Calibri" panose="020F0502020204030204" pitchFamily="34" charset="0"/>
                <a:cs typeface="Calibri" panose="020F0502020204030204" pitchFamily="34" charset="0"/>
              </a:rPr>
              <a:t>Postupak uklanjanja izmaglice vođenim filterom  </a:t>
            </a:r>
            <a:endParaRPr lang="sr-Latn-RS" sz="36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9CB16C7-AECC-4912-8CC2-1BB466C97500}"/>
                  </a:ext>
                </a:extLst>
              </p:cNvPr>
              <p:cNvSpPr txBox="1"/>
              <p:nvPr/>
            </p:nvSpPr>
            <p:spPr>
              <a:xfrm>
                <a:off x="85060" y="742024"/>
                <a:ext cx="11557591" cy="4893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+mj-lt"/>
                  <a:buAutoNum type="arabicPeriod"/>
                </a:pPr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Izračunavanje tamnog kanala (parametar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r-Latn-RS" sz="240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sr-Latn-R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𝑟</m:t>
                        </m:r>
                      </m:e>
                      <m:sub>
                        <m:r>
                          <a:rPr lang="sr-Latn-R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𝑑𝑐</m:t>
                        </m:r>
                      </m:sub>
                    </m:sSub>
                  </m:oMath>
                </a14:m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). Rezultat slika J.</a:t>
                </a:r>
              </a:p>
              <a:p>
                <a:pPr marL="457200" indent="-457200">
                  <a:buFont typeface="+mj-lt"/>
                  <a:buAutoNum type="arabicPeriod"/>
                </a:pPr>
                <a:endParaRPr lang="sr-Latn-RS" sz="2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Filtriranje tamnog kanala J (parametri r, </a:t>
                </a:r>
                <a:r>
                  <a:rPr lang="el-GR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ϵ</a:t>
                </a:r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). Rezultat slika A.</a:t>
                </a:r>
              </a:p>
              <a:p>
                <a:pPr marL="457200" indent="-457200">
                  <a:buFont typeface="+mj-lt"/>
                  <a:buAutoNum type="arabicPeriod"/>
                </a:pPr>
                <a:endParaRPr lang="sr-Latn-RS" sz="2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Filtriranje apsolutne razlike J i A i oduzimanje te vrednosti od A(parametri r, </a:t>
                </a:r>
                <a:r>
                  <a:rPr lang="el-GR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ϵ</a:t>
                </a:r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). Rezultat slika B.</a:t>
                </a:r>
              </a:p>
              <a:p>
                <a:pPr marL="457200" indent="-457200">
                  <a:buFont typeface="+mj-lt"/>
                  <a:buAutoNum type="arabicPeriod"/>
                </a:pPr>
                <a:endParaRPr lang="sr-Latn-RS" sz="2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Normalizacija slike B. Rezultat slika V.</a:t>
                </a:r>
              </a:p>
              <a:p>
                <a:pPr marL="457200" indent="-457200">
                  <a:buFont typeface="+mj-lt"/>
                  <a:buAutoNum type="arabicPeriod"/>
                </a:pPr>
                <a:endParaRPr lang="sr-Latn-RS" sz="2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Izračunavanje transmisione slike kao 1 – w*V (parametar w). Rezultat t.</a:t>
                </a:r>
              </a:p>
              <a:p>
                <a:pPr marL="457200" indent="-457200">
                  <a:buFont typeface="+mj-lt"/>
                  <a:buAutoNum type="arabicPeriod"/>
                </a:pPr>
                <a:endParaRPr lang="sr-Latn-RS" sz="2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Izračunavanje krajnjeg rezultata kao (I – 1) / t + 1. I je slika sa izmaglicom, A je procena atmosferske svetlosti.</a:t>
                </a:r>
              </a:p>
            </p:txBody>
          </p:sp>
        </mc:Choice>
        <mc:Fallback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9CB16C7-AECC-4912-8CC2-1BB466C975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060" y="742024"/>
                <a:ext cx="11557591" cy="4893647"/>
              </a:xfrm>
              <a:prstGeom prst="rect">
                <a:avLst/>
              </a:prstGeom>
              <a:blipFill>
                <a:blip r:embed="rId2"/>
                <a:stretch>
                  <a:fillRect l="-844" t="-1247" b="-1995"/>
                </a:stretch>
              </a:blipFill>
            </p:spPr>
            <p:txBody>
              <a:bodyPr/>
              <a:lstStyle/>
              <a:p>
                <a:r>
                  <a:rPr lang="sr-Latn-R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241248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B6D222-D9CC-4B50-8A99-04357D3B89DA}"/>
              </a:ext>
            </a:extLst>
          </p:cNvPr>
          <p:cNvSpPr txBox="1"/>
          <p:nvPr/>
        </p:nvSpPr>
        <p:spPr>
          <a:xfrm>
            <a:off x="85060" y="95693"/>
            <a:ext cx="1188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3600" dirty="0">
                <a:latin typeface="Calibri" panose="020F0502020204030204" pitchFamily="34" charset="0"/>
                <a:cs typeface="Calibri" panose="020F0502020204030204" pitchFamily="34" charset="0"/>
              </a:rPr>
              <a:t>Poređenje sa drugim postupcima  </a:t>
            </a:r>
            <a:endParaRPr lang="sr-Latn-R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A428D1-FF33-4892-8B8F-11DBB393F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5671"/>
            <a:ext cx="4478400" cy="3182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4E48DC7-D3F8-4B87-BF51-23A4153BF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9125" y="0"/>
            <a:ext cx="4702875" cy="33419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9A6AD7E-5D63-4C52-BDDB-AC06497EA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9127" y="3516087"/>
            <a:ext cx="4702874" cy="33419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07D4A3B-3EE6-4BCD-9A48-01B78228AA9C}"/>
              </a:ext>
            </a:extLst>
          </p:cNvPr>
          <p:cNvSpPr txBox="1"/>
          <p:nvPr/>
        </p:nvSpPr>
        <p:spPr>
          <a:xfrm>
            <a:off x="5799808" y="788190"/>
            <a:ext cx="23077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2000" dirty="0">
                <a:latin typeface="Calibri" panose="020F0502020204030204" pitchFamily="34" charset="0"/>
                <a:cs typeface="Calibri" panose="020F0502020204030204" pitchFamily="34" charset="0"/>
              </a:rPr>
              <a:t>Moj rezultat: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F347BC-E3E7-4A59-AE62-18D78A3CD32D}"/>
              </a:ext>
            </a:extLst>
          </p:cNvPr>
          <p:cNvSpPr txBox="1"/>
          <p:nvPr/>
        </p:nvSpPr>
        <p:spPr>
          <a:xfrm>
            <a:off x="5704115" y="3788190"/>
            <a:ext cx="23077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2000" dirty="0">
                <a:latin typeface="Calibri" panose="020F0502020204030204" pitchFamily="34" charset="0"/>
                <a:cs typeface="Calibri" panose="020F0502020204030204" pitchFamily="34" charset="0"/>
              </a:rPr>
              <a:t>Njihov rezultat: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01C979-714E-4D28-85F6-4DC3BA2A04F9}"/>
              </a:ext>
            </a:extLst>
          </p:cNvPr>
          <p:cNvSpPr txBox="1"/>
          <p:nvPr/>
        </p:nvSpPr>
        <p:spPr>
          <a:xfrm>
            <a:off x="0" y="918987"/>
            <a:ext cx="23077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2000" dirty="0">
                <a:latin typeface="Calibri" panose="020F0502020204030204" pitchFamily="34" charset="0"/>
                <a:cs typeface="Calibri" panose="020F0502020204030204" pitchFamily="34" charset="0"/>
              </a:rPr>
              <a:t>Originalna slika:</a:t>
            </a:r>
          </a:p>
        </p:txBody>
      </p:sp>
    </p:spTree>
    <p:extLst>
      <p:ext uri="{BB962C8B-B14F-4D97-AF65-F5344CB8AC3E}">
        <p14:creationId xmlns:p14="http://schemas.microsoft.com/office/powerpoint/2010/main" val="41563631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B6D222-D9CC-4B50-8A99-04357D3B89DA}"/>
              </a:ext>
            </a:extLst>
          </p:cNvPr>
          <p:cNvSpPr txBox="1"/>
          <p:nvPr/>
        </p:nvSpPr>
        <p:spPr>
          <a:xfrm>
            <a:off x="85060" y="95693"/>
            <a:ext cx="1188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3600" dirty="0">
                <a:latin typeface="Calibri" panose="020F0502020204030204" pitchFamily="34" charset="0"/>
                <a:cs typeface="Calibri" panose="020F0502020204030204" pitchFamily="34" charset="0"/>
              </a:rPr>
              <a:t>Poređenje sa drugim postupcima  </a:t>
            </a:r>
            <a:endParaRPr lang="sr-Latn-RS" sz="3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7D4A3B-3EE6-4BCD-9A48-01B78228AA9C}"/>
              </a:ext>
            </a:extLst>
          </p:cNvPr>
          <p:cNvSpPr txBox="1"/>
          <p:nvPr/>
        </p:nvSpPr>
        <p:spPr>
          <a:xfrm>
            <a:off x="4242391" y="1058084"/>
            <a:ext cx="23077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2000" dirty="0">
                <a:latin typeface="Calibri" panose="020F0502020204030204" pitchFamily="34" charset="0"/>
                <a:cs typeface="Calibri" panose="020F0502020204030204" pitchFamily="34" charset="0"/>
              </a:rPr>
              <a:t>Moj rezultat: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F347BC-E3E7-4A59-AE62-18D78A3CD32D}"/>
              </a:ext>
            </a:extLst>
          </p:cNvPr>
          <p:cNvSpPr txBox="1"/>
          <p:nvPr/>
        </p:nvSpPr>
        <p:spPr>
          <a:xfrm>
            <a:off x="8324308" y="1074677"/>
            <a:ext cx="23077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2000" dirty="0">
                <a:latin typeface="Calibri" panose="020F0502020204030204" pitchFamily="34" charset="0"/>
                <a:cs typeface="Calibri" panose="020F0502020204030204" pitchFamily="34" charset="0"/>
              </a:rPr>
              <a:t>Njihov rezultat: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01C979-714E-4D28-85F6-4DC3BA2A04F9}"/>
              </a:ext>
            </a:extLst>
          </p:cNvPr>
          <p:cNvSpPr txBox="1"/>
          <p:nvPr/>
        </p:nvSpPr>
        <p:spPr>
          <a:xfrm>
            <a:off x="0" y="1188300"/>
            <a:ext cx="23077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2000" dirty="0">
                <a:latin typeface="Calibri" panose="020F0502020204030204" pitchFamily="34" charset="0"/>
                <a:cs typeface="Calibri" panose="020F0502020204030204" pitchFamily="34" charset="0"/>
              </a:rPr>
              <a:t>Originalna slika: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234853-85A0-4986-9E08-76FAA2D5A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7665"/>
            <a:ext cx="3870251" cy="51603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1A81FA4-CD8C-418E-9408-88DD36FB9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2391" y="1704415"/>
            <a:ext cx="3865189" cy="515358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2CFA1C9-8A74-404D-AA10-7FF3ED493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4308" y="1701078"/>
            <a:ext cx="3867692" cy="5156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6593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57EA0-7F1B-4C89-9F40-7F718A756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>
                <a:latin typeface="Calibri" panose="020F0502020204030204" pitchFamily="34" charset="0"/>
                <a:cs typeface="Calibri" panose="020F0502020204030204" pitchFamily="34" charset="0"/>
              </a:rPr>
              <a:t>Zaključak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3ACAB-037D-478C-A14D-C0B5751BA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sr-Latn-R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sr-Latn-R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sr-Latn-R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sr-Latn-R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Vođeni filter je dobar za osnovnu primenu</a:t>
            </a:r>
          </a:p>
          <a:p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Vođeni filter nije uvek najbolje rešenje</a:t>
            </a:r>
          </a:p>
          <a:p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Vođeni filter ima manju složenost u odnosu na metode koje koriste nelinearna izračunavanja </a:t>
            </a:r>
          </a:p>
          <a:p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Složenost vođenog filtera zavisi samo od broja piksela na slici</a:t>
            </a:r>
          </a:p>
          <a:p>
            <a:endParaRPr lang="sr-Latn-R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sr-Latn-R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sr-Latn-R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sr-Latn-R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635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D5791-DFE4-4315-989A-4C4CE0407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>
                <a:latin typeface="Calibri" panose="020F0502020204030204" pitchFamily="34" charset="0"/>
                <a:cs typeface="Calibri" panose="020F0502020204030204" pitchFamily="34" charset="0"/>
              </a:rPr>
              <a:t>Obrada slike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38680-7EFE-41A9-AFDD-D86401D6C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Digitalna slika</a:t>
            </a:r>
          </a:p>
          <a:p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Potreba za obradom slike</a:t>
            </a:r>
          </a:p>
          <a:p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Primena: Inspekcija u industriji, Sprovođenje zakona, Medicina (slike generisane uz pomoć gama zraka i x-zraka i ultra zvuk), Mikroskopske slike, Satelitske slike, Računarski generisane slike, …</a:t>
            </a:r>
          </a:p>
          <a:p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Zadaci: Pribavljanje slike, Poboljšanje slike, Restauracija slike, Obrada slika u boji, Kompresija, Segmentacija, Prepoznavanje, Morfološka obrada.   </a:t>
            </a:r>
          </a:p>
        </p:txBody>
      </p:sp>
    </p:spTree>
    <p:extLst>
      <p:ext uri="{BB962C8B-B14F-4D97-AF65-F5344CB8AC3E}">
        <p14:creationId xmlns:p14="http://schemas.microsoft.com/office/powerpoint/2010/main" val="21772097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92B082-0FCC-4797-A466-4B0739B73766}"/>
              </a:ext>
            </a:extLst>
          </p:cNvPr>
          <p:cNvSpPr txBox="1"/>
          <p:nvPr/>
        </p:nvSpPr>
        <p:spPr>
          <a:xfrm>
            <a:off x="0" y="2998382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4400" dirty="0">
                <a:latin typeface="Calibri" panose="020F0502020204030204" pitchFamily="34" charset="0"/>
                <a:cs typeface="Calibri" panose="020F0502020204030204" pitchFamily="34" charset="0"/>
              </a:rPr>
              <a:t>Hvala na pažnji.</a:t>
            </a:r>
          </a:p>
        </p:txBody>
      </p:sp>
    </p:spTree>
    <p:extLst>
      <p:ext uri="{BB962C8B-B14F-4D97-AF65-F5344CB8AC3E}">
        <p14:creationId xmlns:p14="http://schemas.microsoft.com/office/powerpoint/2010/main" val="3608749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57EA0-7F1B-4C89-9F40-7F718A756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>
                <a:latin typeface="Calibri" panose="020F0502020204030204" pitchFamily="34" charset="0"/>
                <a:cs typeface="Calibri" panose="020F0502020204030204" pitchFamily="34" charset="0"/>
              </a:rPr>
              <a:t>Osnovni tipovi filtara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3ACAB-037D-478C-A14D-C0B5751BA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r-Latn-RS" sz="2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Konvolucioni</a:t>
            </a:r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filteri</a:t>
            </a:r>
          </a:p>
          <a:p>
            <a:pPr marL="0" indent="0">
              <a:buNone/>
            </a:pPr>
            <a:endParaRPr lang="sr-Latn-R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sr-Latn-R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sr-Latn-R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sr-Latn-R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sr-Latn-R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Dva osnovna tipa filtara:</a:t>
            </a:r>
            <a:endParaRPr lang="en-U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Filteri za </a:t>
            </a:r>
            <a:r>
              <a:rPr lang="sr-Latn-RS" sz="2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uglačavanje</a:t>
            </a:r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(„</a:t>
            </a:r>
            <a:r>
              <a:rPr lang="sr-Latn-RS" sz="2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Smoothing</a:t>
            </a:r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r-Latn-RS" sz="2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filters</a:t>
            </a:r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“)</a:t>
            </a:r>
          </a:p>
          <a:p>
            <a:pPr marL="457200" indent="-457200">
              <a:buFont typeface="+mj-lt"/>
              <a:buAutoNum type="arabicPeriod"/>
            </a:pPr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Filteri za izoštravanje („</a:t>
            </a:r>
            <a:r>
              <a:rPr lang="sr-Latn-RS" sz="2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Sharpening</a:t>
            </a:r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r-Latn-RS" sz="2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filters</a:t>
            </a:r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4BE29B-2B7A-493A-AD78-138C31D27A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9980" y="1123837"/>
            <a:ext cx="4555140" cy="2740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325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B6D222-D9CC-4B50-8A99-04357D3B89DA}"/>
              </a:ext>
            </a:extLst>
          </p:cNvPr>
          <p:cNvSpPr txBox="1"/>
          <p:nvPr/>
        </p:nvSpPr>
        <p:spPr>
          <a:xfrm>
            <a:off x="85060" y="95693"/>
            <a:ext cx="1188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3600" dirty="0">
                <a:latin typeface="Calibri" panose="020F0502020204030204" pitchFamily="34" charset="0"/>
                <a:cs typeface="Calibri" panose="020F0502020204030204" pitchFamily="34" charset="0"/>
              </a:rPr>
              <a:t>Filteri za </a:t>
            </a:r>
            <a:r>
              <a:rPr lang="sr-Latn-RS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uglačavanje</a:t>
            </a:r>
            <a:endParaRPr lang="sr-Latn-RS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D930CA-7BDB-4687-B2F4-638EA973E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60" y="742024"/>
            <a:ext cx="2821172" cy="28211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3BB8F5-AA3A-4C33-B4D9-EEA0704550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074" y="742024"/>
            <a:ext cx="2821172" cy="28211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FF2AF8A-A788-4899-92E9-84F495A5F2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088" y="742024"/>
            <a:ext cx="2821172" cy="282117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693971F-258C-4860-A34C-CBA017CDF873}"/>
              </a:ext>
            </a:extLst>
          </p:cNvPr>
          <p:cNvSpPr txBox="1"/>
          <p:nvPr/>
        </p:nvSpPr>
        <p:spPr>
          <a:xfrm>
            <a:off x="85060" y="3965944"/>
            <a:ext cx="630510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Koriste se za </a:t>
            </a:r>
            <a:r>
              <a:rPr lang="sr-Latn-R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uglačavanje</a:t>
            </a: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, zamućivanje i redukciju šuma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Filteri srednje vrednosti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Nelinearni filteri (</a:t>
            </a:r>
            <a:r>
              <a:rPr lang="sr-Latn-R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median</a:t>
            </a: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AC80485-C897-4E5A-B53C-14F44DE52512}"/>
              </a:ext>
            </a:extLst>
          </p:cNvPr>
          <p:cNvSpPr txBox="1"/>
          <p:nvPr/>
        </p:nvSpPr>
        <p:spPr>
          <a:xfrm>
            <a:off x="6188149" y="4093535"/>
            <a:ext cx="5784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Tipični prozori za filtriranje: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1EEF696-14FE-4FCE-B498-346AD298C7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8149" y="4555200"/>
            <a:ext cx="4600046" cy="144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185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B6D222-D9CC-4B50-8A99-04357D3B89DA}"/>
              </a:ext>
            </a:extLst>
          </p:cNvPr>
          <p:cNvSpPr txBox="1"/>
          <p:nvPr/>
        </p:nvSpPr>
        <p:spPr>
          <a:xfrm>
            <a:off x="85060" y="95693"/>
            <a:ext cx="1188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3600" dirty="0">
                <a:latin typeface="Calibri" panose="020F0502020204030204" pitchFamily="34" charset="0"/>
                <a:cs typeface="Calibri" panose="020F0502020204030204" pitchFamily="34" charset="0"/>
              </a:rPr>
              <a:t>Filteri za izoštravanje </a:t>
            </a:r>
            <a:endParaRPr lang="sr-Latn-RS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D930CA-7BDB-4687-B2F4-638EA973E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60" y="742024"/>
            <a:ext cx="2821172" cy="282117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693971F-258C-4860-A34C-CBA017CDF873}"/>
              </a:ext>
            </a:extLst>
          </p:cNvPr>
          <p:cNvSpPr txBox="1"/>
          <p:nvPr/>
        </p:nvSpPr>
        <p:spPr>
          <a:xfrm>
            <a:off x="85060" y="3965944"/>
            <a:ext cx="630510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Koriste se za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odr</a:t>
            </a:r>
            <a:r>
              <a:rPr lang="sr-Latn-R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eđivanje</a:t>
            </a: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 linija, ivica i prelaza na slici i za naglašavanje detalja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Filteri koji se izračunavaju na osnovu vrednosti drugih izvoda („</a:t>
            </a:r>
            <a:r>
              <a:rPr lang="sr-Latn-R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Laplacian</a:t>
            </a: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“)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Filteri koji se izračunavaju na osnovu vrednosti dužine vektora gradijenata („</a:t>
            </a:r>
            <a:r>
              <a:rPr lang="sr-Latn-R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Sobel</a:t>
            </a: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“)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AC80485-C897-4E5A-B53C-14F44DE52512}"/>
              </a:ext>
            </a:extLst>
          </p:cNvPr>
          <p:cNvSpPr txBox="1"/>
          <p:nvPr/>
        </p:nvSpPr>
        <p:spPr>
          <a:xfrm>
            <a:off x="6188149" y="4093535"/>
            <a:ext cx="578411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Tipični prozori za filtriranje: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„</a:t>
            </a:r>
            <a:r>
              <a:rPr lang="sr-Latn-R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Laplacian</a:t>
            </a: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“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„</a:t>
            </a:r>
            <a:r>
              <a:rPr lang="sr-Latn-R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Sobel</a:t>
            </a: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“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D4F18D-0D3A-4182-B5F5-8B284827F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8045" y="4473914"/>
            <a:ext cx="3127258" cy="10056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2D0D0D-0F5D-46B8-AFDE-001A23D528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8045" y="5540379"/>
            <a:ext cx="3127258" cy="10924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2CCF88D-965B-4497-AE04-49BA4B828B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6055" y="742024"/>
            <a:ext cx="2821171" cy="282117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57CBE4D-B384-4F8D-B49E-1FA86B762F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04132" y="742023"/>
            <a:ext cx="2821171" cy="2821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982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57EA0-7F1B-4C89-9F40-7F718A756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>
                <a:latin typeface="Calibri" panose="020F0502020204030204" pitchFamily="34" charset="0"/>
                <a:cs typeface="Calibri" panose="020F0502020204030204" pitchFamily="34" charset="0"/>
              </a:rPr>
              <a:t>Vođeni filter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3ACAB-037D-478C-A14D-C0B5751BA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Kombinuje osobine filtara za </a:t>
            </a:r>
            <a:r>
              <a:rPr lang="sr-Latn-RS" sz="2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uglačavanje</a:t>
            </a:r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 filtara za izoštravanje</a:t>
            </a:r>
          </a:p>
          <a:p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Vrši </a:t>
            </a:r>
            <a:r>
              <a:rPr lang="sr-Latn-RS" sz="2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uglačavanje</a:t>
            </a:r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slike, ali pri tome vodi računa o detaljima na slici</a:t>
            </a:r>
          </a:p>
          <a:p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Za filtriranje koristi dodatnu sliku koja se zove vodič</a:t>
            </a:r>
          </a:p>
          <a:p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Efikasan u odnosu na filtere iste namene</a:t>
            </a:r>
          </a:p>
          <a:p>
            <a:r>
              <a:rPr lang="sr-Latn-R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Izračunavanje vrednosti piksela rezultujuće slike ne zavisi od veličine prozora koji se koristi za filtriranje</a:t>
            </a:r>
          </a:p>
        </p:txBody>
      </p:sp>
    </p:spTree>
    <p:extLst>
      <p:ext uri="{BB962C8B-B14F-4D97-AF65-F5344CB8AC3E}">
        <p14:creationId xmlns:p14="http://schemas.microsoft.com/office/powerpoint/2010/main" val="586811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B6D222-D9CC-4B50-8A99-04357D3B89DA}"/>
              </a:ext>
            </a:extLst>
          </p:cNvPr>
          <p:cNvSpPr txBox="1"/>
          <p:nvPr/>
        </p:nvSpPr>
        <p:spPr>
          <a:xfrm>
            <a:off x="85060" y="95693"/>
            <a:ext cx="1188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3600" dirty="0">
                <a:latin typeface="Calibri" panose="020F0502020204030204" pitchFamily="34" charset="0"/>
                <a:cs typeface="Calibri" panose="020F0502020204030204" pitchFamily="34" charset="0"/>
              </a:rPr>
              <a:t>Definicija i izračunavanje </a:t>
            </a:r>
            <a:endParaRPr lang="sr-Latn-RS" sz="36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693971F-258C-4860-A34C-CBA017CDF873}"/>
                  </a:ext>
                </a:extLst>
              </p:cNvPr>
              <p:cNvSpPr txBox="1"/>
              <p:nvPr/>
            </p:nvSpPr>
            <p:spPr>
              <a:xfrm>
                <a:off x="85060" y="742024"/>
                <a:ext cx="6953693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Vrednost piksela izračunava iz dva koraka: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Računaju se koeficijenti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r-Latn-RS" sz="240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sr-Latn-R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𝑎</m:t>
                        </m:r>
                      </m:e>
                      <m:sub>
                        <m:r>
                          <a:rPr lang="sr-Latn-R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𝑘</m:t>
                        </m:r>
                      </m:sub>
                    </m:sSub>
                    <m:r>
                      <a:rPr lang="sr-Latn-RS" sz="24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 </m:t>
                    </m:r>
                  </m:oMath>
                </a14:m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r-Latn-RS" sz="240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sr-Latn-R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𝑏</m:t>
                        </m:r>
                      </m:e>
                      <m:sub>
                        <m:r>
                          <a:rPr lang="sr-Latn-R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za svaki piksel.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Računa se vrednost piksela rezultujuće slike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r-Latn-RS" sz="240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sr-Latn-R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𝑞</m:t>
                        </m:r>
                      </m:e>
                      <m:sub>
                        <m:r>
                          <a:rPr lang="sr-Latn-R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𝑖</m:t>
                        </m:r>
                      </m:sub>
                    </m:sSub>
                  </m:oMath>
                </a14:m>
                <a:endParaRPr lang="sr-Latn-RS" sz="2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sr-Latn-RS" sz="2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693971F-258C-4860-A34C-CBA017CDF8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060" y="742024"/>
                <a:ext cx="6953693" cy="1569660"/>
              </a:xfrm>
              <a:prstGeom prst="rect">
                <a:avLst/>
              </a:prstGeom>
              <a:blipFill>
                <a:blip r:embed="rId2"/>
                <a:stretch>
                  <a:fillRect l="-1402" t="-3113"/>
                </a:stretch>
              </a:blipFill>
            </p:spPr>
            <p:txBody>
              <a:bodyPr/>
              <a:lstStyle/>
              <a:p>
                <a:r>
                  <a:rPr lang="sr-Latn-R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Picture 18">
            <a:extLst>
              <a:ext uri="{FF2B5EF4-FFF2-40B4-BE49-F238E27FC236}">
                <a16:creationId xmlns:a16="http://schemas.microsoft.com/office/drawing/2014/main" id="{29385106-4C91-40AB-95D9-282C0EFDF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60" y="1979433"/>
            <a:ext cx="3409305" cy="233738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89E5683-D571-4EE3-B702-670D4B9D57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220" y="5462216"/>
            <a:ext cx="4245827" cy="68340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BD0D445-D8A3-4B71-A09A-0BC58CA9D620}"/>
                  </a:ext>
                </a:extLst>
              </p:cNvPr>
              <p:cNvSpPr txBox="1"/>
              <p:nvPr/>
            </p:nvSpPr>
            <p:spPr>
              <a:xfrm>
                <a:off x="4632680" y="2222205"/>
                <a:ext cx="7350213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l-GR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ω</a:t>
                </a:r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: pikseli prozora filtriranja, p: slika koja se filtrira, I: slika vodič, µ: srednja vrednost piksela slike I,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sr-Latn-RS" sz="240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l-GR" sz="240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σ</m:t>
                        </m:r>
                      </m:e>
                      <m:sup>
                        <m:r>
                          <a:rPr lang="sr-Latn-R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: varijansa piksela slike I,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sr-Latn-RS" sz="240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accPr>
                      <m:e>
                        <m:r>
                          <a:rPr lang="sr-Latn-RS" sz="24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𝑝</m:t>
                        </m:r>
                      </m:e>
                    </m:acc>
                  </m:oMath>
                </a14:m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: srednja vrednost piksela slike p, </a:t>
                </a:r>
                <a:r>
                  <a:rPr lang="el-GR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ϵ</a:t>
                </a:r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: </a:t>
                </a:r>
                <a:r>
                  <a:rPr lang="sr-Latn-RS" sz="2400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regularizaciona</a:t>
                </a:r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konstanta</a:t>
                </a:r>
              </a:p>
              <a:p>
                <a:endParaRPr lang="sr-Latn-RS" sz="2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Parametri koji se menjaju: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Dimenzije prozora </a:t>
                </a:r>
                <a:r>
                  <a:rPr lang="el-GR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ω</a:t>
                </a:r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(zadaje se radijus prozora)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sr-Latn-RS" sz="2400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Regularizacioni</a:t>
                </a:r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parametar </a:t>
                </a:r>
                <a:r>
                  <a:rPr lang="el-GR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ϵ</a:t>
                </a:r>
                <a:endParaRPr lang="sr-Latn-RS" sz="2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sr-Latn-RS" sz="2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sr-Latn-R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Izračunavanjem suma u konstantnom vremenu, postižemo izračunavanje vrednosti piksela u konstantnom vremenu.</a:t>
                </a:r>
              </a:p>
            </p:txBody>
          </p:sp>
        </mc:Choice>
        <mc:Fallback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BD0D445-D8A3-4B71-A09A-0BC58CA9D6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32680" y="2222205"/>
                <a:ext cx="7350213" cy="4524315"/>
              </a:xfrm>
              <a:prstGeom prst="rect">
                <a:avLst/>
              </a:prstGeom>
              <a:blipFill>
                <a:blip r:embed="rId5"/>
                <a:stretch>
                  <a:fillRect l="-1327" t="-1078" b="-2156"/>
                </a:stretch>
              </a:blipFill>
            </p:spPr>
            <p:txBody>
              <a:bodyPr/>
              <a:lstStyle/>
              <a:p>
                <a:r>
                  <a:rPr lang="sr-Latn-R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9" name="Picture 28">
            <a:extLst>
              <a:ext uri="{FF2B5EF4-FFF2-40B4-BE49-F238E27FC236}">
                <a16:creationId xmlns:a16="http://schemas.microsoft.com/office/drawing/2014/main" id="{E9BC38F7-55B2-4693-A547-087D931375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971" y="4509140"/>
            <a:ext cx="2105651" cy="530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385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B6D222-D9CC-4B50-8A99-04357D3B89DA}"/>
              </a:ext>
            </a:extLst>
          </p:cNvPr>
          <p:cNvSpPr txBox="1"/>
          <p:nvPr/>
        </p:nvSpPr>
        <p:spPr>
          <a:xfrm>
            <a:off x="85060" y="95693"/>
            <a:ext cx="1188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3600" dirty="0">
                <a:latin typeface="Calibri" panose="020F0502020204030204" pitchFamily="34" charset="0"/>
                <a:cs typeface="Calibri" panose="020F0502020204030204" pitchFamily="34" charset="0"/>
              </a:rPr>
              <a:t>Izračunavanje sume u konstantom vremenu </a:t>
            </a:r>
            <a:endParaRPr lang="sr-Latn-RS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93971F-258C-4860-A34C-CBA017CDF873}"/>
              </a:ext>
            </a:extLst>
          </p:cNvPr>
          <p:cNvSpPr txBox="1"/>
          <p:nvPr/>
        </p:nvSpPr>
        <p:spPr>
          <a:xfrm>
            <a:off x="85060" y="742024"/>
            <a:ext cx="649649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Koriste se integralne tablice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Integralne tablice su matrice suma, gde se u elementu (i, j) pamti suma pod-matrice koja počinje u elementu (0, 0), a završava se u </a:t>
            </a:r>
            <a:r>
              <a:rPr lang="sr-Latn-R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elemntu</a:t>
            </a: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 (i, j).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Efikasno se izračunavaju u jednom prolazu matrice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Omogućavaju izračunavanje sume bilo koje pod-matrice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Izračunavanje sume se izvršava u konstantnom vremenu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32C335-AB7E-4311-8B90-4C1EA45C7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2260" y="3605767"/>
            <a:ext cx="3810000" cy="2857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59BAA5C-628C-4E58-AC50-EDC057AD24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4045" y="742024"/>
            <a:ext cx="4629834" cy="2235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089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B6D222-D9CC-4B50-8A99-04357D3B89DA}"/>
              </a:ext>
            </a:extLst>
          </p:cNvPr>
          <p:cNvSpPr txBox="1"/>
          <p:nvPr/>
        </p:nvSpPr>
        <p:spPr>
          <a:xfrm>
            <a:off x="85060" y="95693"/>
            <a:ext cx="1188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3600" dirty="0">
                <a:latin typeface="Calibri" panose="020F0502020204030204" pitchFamily="34" charset="0"/>
                <a:cs typeface="Calibri" panose="020F0502020204030204" pitchFamily="34" charset="0"/>
              </a:rPr>
              <a:t>Primena vođenog filtera za </a:t>
            </a:r>
            <a:r>
              <a:rPr lang="sr-Latn-RS" sz="3600" dirty="0" err="1">
                <a:latin typeface="Calibri" panose="020F0502020204030204" pitchFamily="34" charset="0"/>
                <a:cs typeface="Calibri" panose="020F0502020204030204" pitchFamily="34" charset="0"/>
              </a:rPr>
              <a:t>uglačavanje</a:t>
            </a:r>
            <a:r>
              <a:rPr lang="sr-Latn-RS" sz="3600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endParaRPr lang="sr-Latn-RS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E04CC9-1108-4558-A4D5-355AF62CC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70" y="742024"/>
            <a:ext cx="2232837" cy="33492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0C82AE-DE0E-4B13-8B71-0DBAF3FA5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8381" y="742024"/>
            <a:ext cx="2232837" cy="33492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8E29D9D-1740-45DA-86E6-8D0CD45B0F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0692" y="742024"/>
            <a:ext cx="2232837" cy="334925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035FA83-69CB-4359-88A5-02EB0878C2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3003" y="742024"/>
            <a:ext cx="2232837" cy="33492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0A1AA42-027F-4CE5-90C0-E5021CC755EF}"/>
              </a:ext>
            </a:extLst>
          </p:cNvPr>
          <p:cNvSpPr txBox="1"/>
          <p:nvPr/>
        </p:nvSpPr>
        <p:spPr>
          <a:xfrm>
            <a:off x="186070" y="4091280"/>
            <a:ext cx="10669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>
                <a:latin typeface="Calibri" panose="020F0502020204030204" pitchFamily="34" charset="0"/>
                <a:cs typeface="Calibri" panose="020F0502020204030204" pitchFamily="34" charset="0"/>
              </a:rPr>
              <a:t>Originalna slika                         Vođeni filter                                </a:t>
            </a:r>
            <a:r>
              <a:rPr lang="sr-Latn-RS" dirty="0" err="1">
                <a:latin typeface="Calibri" panose="020F0502020204030204" pitchFamily="34" charset="0"/>
                <a:cs typeface="Calibri" panose="020F0502020204030204" pitchFamily="34" charset="0"/>
              </a:rPr>
              <a:t>Filter</a:t>
            </a:r>
            <a:r>
              <a:rPr lang="sr-Latn-RS" dirty="0">
                <a:latin typeface="Calibri" panose="020F0502020204030204" pitchFamily="34" charset="0"/>
                <a:cs typeface="Calibri" panose="020F0502020204030204" pitchFamily="34" charset="0"/>
              </a:rPr>
              <a:t> srednjih vrednosti            </a:t>
            </a:r>
            <a:r>
              <a:rPr lang="sr-Latn-RS" dirty="0" err="1">
                <a:latin typeface="Calibri" panose="020F0502020204030204" pitchFamily="34" charset="0"/>
                <a:cs typeface="Calibri" panose="020F0502020204030204" pitchFamily="34" charset="0"/>
              </a:rPr>
              <a:t>Median</a:t>
            </a:r>
            <a:r>
              <a:rPr lang="sr-Latn-RS" dirty="0">
                <a:latin typeface="Calibri" panose="020F0502020204030204" pitchFamily="34" charset="0"/>
                <a:cs typeface="Calibri" panose="020F0502020204030204" pitchFamily="34" charset="0"/>
              </a:rPr>
              <a:t> filter                                 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CB16C7-AECC-4912-8CC2-1BB466C97500}"/>
              </a:ext>
            </a:extLst>
          </p:cNvPr>
          <p:cNvSpPr txBox="1"/>
          <p:nvPr/>
        </p:nvSpPr>
        <p:spPr>
          <a:xfrm>
            <a:off x="85060" y="4460612"/>
            <a:ext cx="115575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Može da se koristi svuda gde i filteri za </a:t>
            </a:r>
            <a:r>
              <a:rPr lang="sr-Latn-R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ulgačavanje</a:t>
            </a: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Vodi računa o ivicama i prelazima na slici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r-Latn-R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Na slici je dato poređenje sa filterima za </a:t>
            </a:r>
            <a:r>
              <a:rPr lang="sr-Latn-R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uglačavanje</a:t>
            </a:r>
            <a:r>
              <a:rPr lang="sr-Latn-RS" sz="2400" dirty="0">
                <a:latin typeface="Calibri" panose="020F0502020204030204" pitchFamily="34" charset="0"/>
                <a:cs typeface="Calibri" panose="020F0502020204030204" pitchFamily="34" charset="0"/>
              </a:rPr>
              <a:t> (koristi se isti prozor za filtriranje)</a:t>
            </a:r>
          </a:p>
        </p:txBody>
      </p:sp>
    </p:spTree>
    <p:extLst>
      <p:ext uri="{BB962C8B-B14F-4D97-AF65-F5344CB8AC3E}">
        <p14:creationId xmlns:p14="http://schemas.microsoft.com/office/powerpoint/2010/main" val="912846424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806</TotalTime>
  <Words>876</Words>
  <Application>Microsoft Office PowerPoint</Application>
  <PresentationFormat>Widescreen</PresentationFormat>
  <Paragraphs>151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Cambria Math</vt:lpstr>
      <vt:lpstr>Corbel</vt:lpstr>
      <vt:lpstr>Wingdings 2</vt:lpstr>
      <vt:lpstr>Frame</vt:lpstr>
      <vt:lpstr>PowerPoint Presentation</vt:lpstr>
      <vt:lpstr>Obrada slike</vt:lpstr>
      <vt:lpstr>Osnovni tipovi filtara</vt:lpstr>
      <vt:lpstr>PowerPoint Presentation</vt:lpstr>
      <vt:lpstr>PowerPoint Presentation</vt:lpstr>
      <vt:lpstr>Vođeni filter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Primena vođenog filtera na uklanjanje izmaglice sa slike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Zaključak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39</cp:revision>
  <dcterms:created xsi:type="dcterms:W3CDTF">2017-10-17T19:55:45Z</dcterms:created>
  <dcterms:modified xsi:type="dcterms:W3CDTF">2017-10-18T09:22:04Z</dcterms:modified>
</cp:coreProperties>
</file>

<file path=docProps/thumbnail.jpeg>
</file>